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80" r:id="rId5"/>
    <p:sldId id="279" r:id="rId6"/>
    <p:sldId id="278" r:id="rId7"/>
    <p:sldId id="277" r:id="rId8"/>
    <p:sldId id="276" r:id="rId9"/>
    <p:sldId id="275" r:id="rId10"/>
    <p:sldId id="274" r:id="rId11"/>
    <p:sldId id="273" r:id="rId12"/>
    <p:sldId id="272" r:id="rId13"/>
    <p:sldId id="266" r:id="rId14"/>
    <p:sldId id="267" r:id="rId15"/>
    <p:sldId id="268" r:id="rId16"/>
    <p:sldId id="269" r:id="rId17"/>
    <p:sldId id="281" r:id="rId18"/>
    <p:sldId id="270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5CB10-69CD-4D99-B203-F17C48D7CD26}" v="14" dt="2020-07-19T13:08:33.245"/>
    <p1510:client id="{1FC3D8AE-C495-4814-F19E-E5FD253ACD33}" v="244" dt="2020-08-30T12:47:09.220"/>
    <p1510:client id="{2A6CAE72-DE86-417F-2FDB-3B1F0FB3B6A5}" v="232" dt="2020-09-05T10:21:47.169"/>
    <p1510:client id="{FB0CCA18-AED1-4B4F-AB8C-80B4F6816E29}" v="126" dt="2020-11-08T21:22:43.920"/>
    <p1510:client id="{FFC6FBA4-3F78-461E-BE3F-E7C52968BA92}" v="391" dt="2020-07-19T13:44:20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Зразок підзаголовка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887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25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703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179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308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588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177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360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052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730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0B57-8E6A-4005-9EDD-D258F6CC94AB}" type="datetimeFigureOut">
              <a:rPr lang="uk-UA" smtClean="0"/>
              <a:t>12.11.2020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8C70-803E-428A-BAB3-289BE172EF8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DA6F1BD-B424-4733-A2CA-B77838A216FC}"/>
              </a:ext>
            </a:extLst>
          </p:cNvPr>
          <p:cNvSpPr>
            <a:spLocks noGrp="1"/>
          </p:cNvSpPr>
          <p:nvPr/>
        </p:nvSpPr>
        <p:spPr>
          <a:xfrm>
            <a:off x="1450786" y="1265238"/>
            <a:ext cx="936008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5400" dirty="0">
                <a:ea typeface="+mn-lt"/>
                <a:cs typeface="+mn-lt"/>
              </a:rPr>
              <a:t>Масиви і індексатори</a:t>
            </a:r>
            <a:endParaRPr lang="uk-UA" dirty="0"/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F860EDCB-42F1-4B87-8E0E-D4E2AAB49F4B}"/>
              </a:ext>
            </a:extLst>
          </p:cNvPr>
          <p:cNvSpPr>
            <a:spLocks noGrp="1"/>
          </p:cNvSpPr>
          <p:nvPr/>
        </p:nvSpPr>
        <p:spPr>
          <a:xfrm>
            <a:off x="2207560" y="4932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uk-UA" sz="3200" dirty="0" err="1">
                <a:ea typeface="+mn-lt"/>
                <a:cs typeface="+mn-lt"/>
              </a:rPr>
              <a:t>Arrays</a:t>
            </a:r>
            <a:r>
              <a:rPr lang="uk-UA" sz="3200" dirty="0">
                <a:ea typeface="+mn-lt"/>
                <a:cs typeface="+mn-lt"/>
              </a:rPr>
              <a:t> </a:t>
            </a:r>
            <a:r>
              <a:rPr lang="uk-UA" sz="3200" dirty="0" err="1">
                <a:ea typeface="+mn-lt"/>
                <a:cs typeface="+mn-lt"/>
              </a:rPr>
              <a:t>and</a:t>
            </a:r>
            <a:r>
              <a:rPr lang="uk-UA" sz="3200" dirty="0">
                <a:ea typeface="+mn-lt"/>
                <a:cs typeface="+mn-lt"/>
              </a:rPr>
              <a:t> </a:t>
            </a:r>
            <a:r>
              <a:rPr lang="uk-UA" sz="3200" dirty="0" err="1">
                <a:ea typeface="+mn-lt"/>
                <a:cs typeface="+mn-lt"/>
              </a:rPr>
              <a:t>Indexers</a:t>
            </a:r>
            <a:endParaRPr lang="uk-UA" dirty="0" err="1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6943306-812A-4346-9E80-DBB340A3B867}"/>
              </a:ext>
            </a:extLst>
          </p:cNvPr>
          <p:cNvSpPr txBox="1"/>
          <p:nvPr/>
        </p:nvSpPr>
        <p:spPr>
          <a:xfrm>
            <a:off x="788843" y="936048"/>
            <a:ext cx="8241722" cy="5854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4">
                <a:solidFill>
                  <a:srgbClr val="404040"/>
                </a:solidFill>
                <a:latin typeface="Segoe UI,sans-serif"/>
              </a:rPr>
              <a:t>The C# Programming Language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26622-3BFB-457F-B2A1-103D14B9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115"/>
          </a:xfrm>
        </p:spPr>
        <p:txBody>
          <a:bodyPr/>
          <a:lstStyle/>
          <a:p>
            <a:r>
              <a:rPr lang="uk-UA" sz="3200" dirty="0" err="1">
                <a:latin typeface="Calibri"/>
                <a:cs typeface="Calibri Light"/>
              </a:rPr>
              <a:t>Трьохвимірні</a:t>
            </a:r>
            <a:r>
              <a:rPr lang="uk-UA" sz="3200" dirty="0">
                <a:latin typeface="Calibri"/>
                <a:cs typeface="Calibri Light"/>
              </a:rPr>
              <a:t> масиви</a:t>
            </a:r>
          </a:p>
        </p:txBody>
      </p:sp>
      <p:pic>
        <p:nvPicPr>
          <p:cNvPr id="7" name="Рисунок 7" descr="Зображення, що містить знімок екрана, світлий, пташка, фото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3BFDBEF5-8EAF-4A71-812C-11E97C9CF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1522" y="1711432"/>
            <a:ext cx="4410075" cy="4267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16C2F-1E23-4B4E-9D63-383ED52A4DB2}"/>
              </a:ext>
            </a:extLst>
          </p:cNvPr>
          <p:cNvSpPr txBox="1"/>
          <p:nvPr/>
        </p:nvSpPr>
        <p:spPr>
          <a:xfrm>
            <a:off x="840669" y="1658340"/>
            <a:ext cx="5766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dirty="0">
                <a:latin typeface="Consolas,sans-serif"/>
              </a:rPr>
              <a:t>[,,] array = </a:t>
            </a:r>
            <a:r>
              <a:rPr lang="en-US" dirty="0">
                <a:solidFill>
                  <a:srgbClr val="0000FF"/>
                </a:solidFill>
                <a:latin typeface="Consolas,sans-serif"/>
              </a:rPr>
              <a:t>new</a:t>
            </a:r>
            <a:r>
              <a:rPr lang="en-US" dirty="0">
                <a:latin typeface="Consolas,sans-serif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dirty="0">
                <a:latin typeface="Consolas,sans-serif"/>
              </a:rPr>
              <a:t>[3,3,3];</a:t>
            </a:r>
            <a:endParaRPr lang="en-US" dirty="0"/>
          </a:p>
        </p:txBody>
      </p:sp>
      <p:pic>
        <p:nvPicPr>
          <p:cNvPr id="3" name="Рисунок 3" descr="Зображення, що містить цегла, зірка&#10;&#10;Опис створено автоматично">
            <a:extLst>
              <a:ext uri="{FF2B5EF4-FFF2-40B4-BE49-F238E27FC236}">
                <a16:creationId xmlns:a16="http://schemas.microsoft.com/office/drawing/2014/main" id="{91BB3B01-1608-46C5-9A9B-C24689BE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008" y="-1804"/>
            <a:ext cx="1012136" cy="1436497"/>
          </a:xfrm>
          <a:prstGeom prst="rect">
            <a:avLst/>
          </a:prstGeom>
        </p:spPr>
      </p:pic>
      <p:pic>
        <p:nvPicPr>
          <p:cNvPr id="5" name="Рисунок 7" descr="Зображення, що містить стіл&#10;&#10;Опис створено автоматично">
            <a:extLst>
              <a:ext uri="{FF2B5EF4-FFF2-40B4-BE49-F238E27FC236}">
                <a16:creationId xmlns:a16="http://schemas.microsoft.com/office/drawing/2014/main" id="{E35E213C-3082-4399-9F6E-43FFF83EA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7" y="4855887"/>
            <a:ext cx="27432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2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F3FDE-40F9-4E18-B103-DCB891B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1845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ea typeface="+mj-lt"/>
                <a:cs typeface="+mj-lt"/>
              </a:rPr>
              <a:t>Трьохвимірні масиви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B9FDAA3-98A9-4745-BC8A-D5BCC2039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96" y="1891149"/>
            <a:ext cx="4336882" cy="2549525"/>
          </a:xfrm>
        </p:spPr>
      </p:pic>
      <p:pic>
        <p:nvPicPr>
          <p:cNvPr id="6" name="Рисунок 6" descr="Зображення, що містить знімок екрана, монітор, мікрохвильова, духовка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79EBAD02-27D0-43FF-A458-B5B6734D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65" y="2087461"/>
            <a:ext cx="2691898" cy="2285832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DEB45DA4-4260-4DDA-BEAC-B22D27A59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944" y="5007591"/>
            <a:ext cx="2743200" cy="1547341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58DEE091-7C7B-43FB-BEBD-B87353E60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66" y="5081143"/>
            <a:ext cx="1790700" cy="1400236"/>
          </a:xfrm>
          <a:prstGeom prst="rect">
            <a:avLst/>
          </a:prstGeom>
        </p:spPr>
      </p:pic>
      <p:pic>
        <p:nvPicPr>
          <p:cNvPr id="5" name="Рисунок 3" descr="Зображення, що містить цегла, зірка&#10;&#10;Опис створено автоматично">
            <a:extLst>
              <a:ext uri="{FF2B5EF4-FFF2-40B4-BE49-F238E27FC236}">
                <a16:creationId xmlns:a16="http://schemas.microsoft.com/office/drawing/2014/main" id="{A5D711F0-57CC-488F-9FD1-9E82DCBD3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0008" y="-1804"/>
            <a:ext cx="1012136" cy="143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7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96FAD-F3BB-4DD1-9203-B7A9F463F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774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 Light"/>
              </a:rPr>
              <a:t>Зубчасті масиви</a:t>
            </a:r>
          </a:p>
        </p:txBody>
      </p:sp>
      <p:pic>
        <p:nvPicPr>
          <p:cNvPr id="4" name="Рисунок 4" descr="Зображення, що містить помаранчевий, годинник, стіл, чорний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3FA1092F-8B75-4B19-9F41-B469DA456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575" y="4312224"/>
            <a:ext cx="4818313" cy="1498098"/>
          </a:xfrm>
        </p:spPr>
      </p:pic>
      <p:pic>
        <p:nvPicPr>
          <p:cNvPr id="3" name="Рисунок 4" descr="Зображення, що містить годинник, метр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B040898B-1B0C-4AB0-8EE8-2E76A72CA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40" y="1352620"/>
            <a:ext cx="8850922" cy="2469279"/>
          </a:xfrm>
          <a:prstGeom prst="rect">
            <a:avLst/>
          </a:prstGeom>
        </p:spPr>
      </p:pic>
      <p:pic>
        <p:nvPicPr>
          <p:cNvPr id="5" name="Рисунок 5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F759929B-B968-4A60-8894-73A24288E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5890" y="214519"/>
            <a:ext cx="819151" cy="829919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941715A4-2B50-4CF1-B0D3-4363D173C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313" y="4597237"/>
            <a:ext cx="1823832" cy="20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53039-A92D-498B-AD67-366BEE41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056"/>
          </a:xfrm>
        </p:spPr>
        <p:txBody>
          <a:bodyPr/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Ключове слово </a:t>
            </a:r>
            <a:r>
              <a:rPr lang="uk-UA" sz="3200" dirty="0" err="1">
                <a:latin typeface="Calibri"/>
                <a:ea typeface="+mj-lt"/>
                <a:cs typeface="+mj-lt"/>
              </a:rPr>
              <a:t>params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CBDFF70-94F9-421C-B54A-50695254A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035"/>
            <a:ext cx="10515600" cy="49759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1800" dirty="0">
                <a:ea typeface="+mn-lt"/>
                <a:cs typeface="+mn-lt"/>
              </a:rPr>
              <a:t>Ключове слово дозволяє задати параметр методу, який приймає змінну кількість аргументів.</a:t>
            </a:r>
          </a:p>
          <a:p>
            <a:pPr>
              <a:buNone/>
            </a:pPr>
            <a:r>
              <a:rPr lang="en-US" sz="1800" dirty="0" err="1">
                <a:ea typeface="+mn-lt"/>
                <a:cs typeface="+mn-lt"/>
              </a:rPr>
              <a:t>Метод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може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приймати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тільки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один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uk-UA" sz="1800" dirty="0" err="1">
                <a:solidFill>
                  <a:schemeClr val="accent1"/>
                </a:solidFill>
                <a:ea typeface="+mn-lt"/>
                <a:cs typeface="+mn-lt"/>
              </a:rPr>
              <a:t>params</a:t>
            </a:r>
            <a:r>
              <a:rPr lang="uk-UA" sz="18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аргумент</a:t>
            </a:r>
            <a:r>
              <a:rPr lang="en-US" sz="1800" dirty="0">
                <a:ea typeface="+mn-lt"/>
                <a:cs typeface="+mn-lt"/>
              </a:rPr>
              <a:t>, і </a:t>
            </a:r>
            <a:r>
              <a:rPr lang="en-US" sz="1800" dirty="0" err="1">
                <a:ea typeface="+mn-lt"/>
                <a:cs typeface="+mn-lt"/>
              </a:rPr>
              <a:t>він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повинен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бути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останнім</a:t>
            </a:r>
            <a:r>
              <a:rPr lang="en-US" sz="1800" dirty="0">
                <a:ea typeface="+mn-lt"/>
                <a:cs typeface="+mn-lt"/>
              </a:rPr>
              <a:t> у </a:t>
            </a:r>
            <a:r>
              <a:rPr lang="en-US" sz="1800" dirty="0" err="1">
                <a:ea typeface="+mn-lt"/>
                <a:cs typeface="+mn-lt"/>
              </a:rPr>
              <a:t>списку</a:t>
            </a:r>
            <a:r>
              <a:rPr lang="en-US" sz="1800" dirty="0">
                <a:ea typeface="+mn-lt"/>
                <a:cs typeface="+mn-lt"/>
              </a:rPr>
              <a:t> </a:t>
            </a:r>
            <a:r>
              <a:rPr lang="en-US" sz="1800" dirty="0" err="1">
                <a:ea typeface="+mn-lt"/>
                <a:cs typeface="+mn-lt"/>
              </a:rPr>
              <a:t>аргументів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uk-UA" sz="1800">
              <a:ea typeface="+mn-lt"/>
              <a:cs typeface="+mn-lt"/>
            </a:endParaRPr>
          </a:p>
          <a:p>
            <a:pPr marL="0" indent="0">
              <a:buNone/>
            </a:pPr>
            <a:endParaRPr lang="uk-UA" sz="2000" dirty="0">
              <a:cs typeface="Calibri"/>
            </a:endParaRPr>
          </a:p>
        </p:txBody>
      </p:sp>
      <p:pic>
        <p:nvPicPr>
          <p:cNvPr id="4" name="Рисунок 4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FFC4BC2E-7688-4163-B4CD-0C71BC0A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435" y="2760712"/>
            <a:ext cx="4791854" cy="1126484"/>
          </a:xfrm>
          <a:prstGeom prst="rect">
            <a:avLst/>
          </a:prstGeom>
        </p:spPr>
      </p:pic>
      <p:pic>
        <p:nvPicPr>
          <p:cNvPr id="6" name="Рисунок 7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66F80EE6-C0C6-4E82-A09B-7DB71657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58" y="4724772"/>
            <a:ext cx="2743200" cy="1645920"/>
          </a:xfrm>
          <a:prstGeom prst="rect">
            <a:avLst/>
          </a:prstGeom>
        </p:spPr>
      </p:pic>
      <p:pic>
        <p:nvPicPr>
          <p:cNvPr id="8" name="Рисунок 8" descr="Зображення, що містить предмет, в’язка, інший, заповнений&#10;&#10;Опис створено автоматично">
            <a:extLst>
              <a:ext uri="{FF2B5EF4-FFF2-40B4-BE49-F238E27FC236}">
                <a16:creationId xmlns:a16="http://schemas.microsoft.com/office/drawing/2014/main" id="{B1AACBFA-F36F-4A05-86AD-0FFFB5ED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864" y="4912170"/>
            <a:ext cx="2009079" cy="1475563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664CCDF7-99BC-47E9-B072-35F3ACAD0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7781" y="462848"/>
            <a:ext cx="1199929" cy="4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4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DC92AF-39B5-4A3B-9E01-871FEF62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547"/>
          </a:xfrm>
        </p:spPr>
        <p:txBody>
          <a:bodyPr/>
          <a:lstStyle/>
          <a:p>
            <a:r>
              <a:rPr lang="uk-UA" sz="3200" dirty="0" err="1">
                <a:latin typeface="Calibri"/>
                <a:ea typeface="+mj-lt"/>
                <a:cs typeface="+mj-lt"/>
              </a:rPr>
              <a:t>Indexers</a:t>
            </a:r>
            <a:r>
              <a:rPr lang="uk-UA" sz="3200" dirty="0">
                <a:latin typeface="Calibri"/>
                <a:ea typeface="+mj-lt"/>
                <a:cs typeface="+mj-lt"/>
              </a:rPr>
              <a:t> / Індексатори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6A69CDB-9E24-44EE-93AD-B4D6971EE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6019"/>
            <a:ext cx="10515600" cy="49509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1800" dirty="0">
                <a:ea typeface="+mn-lt"/>
                <a:cs typeface="+mn-lt"/>
              </a:rPr>
              <a:t>Індексатори дозволяють індексувати екземпляри класу або структури так само, як масиви. Індексатори нагадують властивості, але їх методи доступу приймають параметри.</a:t>
            </a:r>
            <a:endParaRPr lang="uk-UA" sz="1800">
              <a:cs typeface="Calibri"/>
            </a:endParaRPr>
          </a:p>
        </p:txBody>
      </p:sp>
      <p:pic>
        <p:nvPicPr>
          <p:cNvPr id="4" name="Рисунок 4" descr="Зображення, що містить знімок екрана, пташка&#10;&#10;Опис створено автоматично">
            <a:extLst>
              <a:ext uri="{FF2B5EF4-FFF2-40B4-BE49-F238E27FC236}">
                <a16:creationId xmlns:a16="http://schemas.microsoft.com/office/drawing/2014/main" id="{50D60C6C-D3BB-41C9-9BE1-A32B81D3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72" y="2094461"/>
            <a:ext cx="4042347" cy="2558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751E6E-FA93-4286-9F54-FBC51EDEF6B9}"/>
              </a:ext>
            </a:extLst>
          </p:cNvPr>
          <p:cNvSpPr txBox="1"/>
          <p:nvPr/>
        </p:nvSpPr>
        <p:spPr>
          <a:xfrm>
            <a:off x="5487997" y="2438400"/>
            <a:ext cx="488102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Метод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set </a:t>
            </a:r>
            <a:r>
              <a:rPr lang="en-US" err="1"/>
              <a:t>автоматично</a:t>
            </a:r>
            <a:r>
              <a:rPr lang="en-US" dirty="0"/>
              <a:t> </a:t>
            </a:r>
            <a:r>
              <a:rPr lang="en-US" err="1"/>
              <a:t>спрацьовує</a:t>
            </a:r>
            <a:r>
              <a:rPr lang="en-US" dirty="0"/>
              <a:t> </a:t>
            </a:r>
            <a:r>
              <a:rPr lang="en-US" err="1"/>
              <a:t>тоді</a:t>
            </a:r>
            <a:r>
              <a:rPr lang="en-US" dirty="0"/>
              <a:t>, </a:t>
            </a:r>
            <a:r>
              <a:rPr lang="en-US" err="1"/>
              <a:t>коли</a:t>
            </a:r>
            <a:r>
              <a:rPr lang="en-US" dirty="0"/>
              <a:t> </a:t>
            </a:r>
            <a:r>
              <a:rPr lang="en-US" err="1"/>
              <a:t>властивості</a:t>
            </a:r>
            <a:r>
              <a:rPr lang="en-US" dirty="0"/>
              <a:t> </a:t>
            </a:r>
            <a:r>
              <a:rPr lang="en-US"/>
              <a:t>намагаються присвоїти значення. Це значення </a:t>
            </a:r>
            <a:r>
              <a:rPr lang="en-US" err="1"/>
              <a:t>представлено</a:t>
            </a:r>
            <a:r>
              <a:rPr lang="en-US" dirty="0"/>
              <a:t> </a:t>
            </a:r>
            <a:r>
              <a:rPr lang="en-US" err="1"/>
              <a:t>ключовим</a:t>
            </a:r>
            <a:r>
              <a:rPr lang="en-US" dirty="0"/>
              <a:t> </a:t>
            </a:r>
            <a:r>
              <a:rPr lang="en-US" err="1"/>
              <a:t>словом</a:t>
            </a:r>
            <a:r>
              <a:rPr lang="en-US" dirty="0"/>
              <a:t> value.</a:t>
            </a:r>
            <a:endParaRPr lang="en-US" dirty="0" err="1">
              <a:cs typeface="Calibri"/>
            </a:endParaRPr>
          </a:p>
          <a:p>
            <a:endParaRPr lang="en-US" dirty="0"/>
          </a:p>
          <a:p>
            <a:r>
              <a:rPr lang="en-US" err="1"/>
              <a:t>Метод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get </a:t>
            </a:r>
            <a:r>
              <a:rPr lang="en-US" err="1"/>
              <a:t>автоматично</a:t>
            </a:r>
            <a:r>
              <a:rPr lang="en-US" dirty="0"/>
              <a:t> </a:t>
            </a:r>
            <a:r>
              <a:rPr lang="en-US" err="1"/>
              <a:t>спрацьовує</a:t>
            </a:r>
            <a:r>
              <a:rPr lang="en-US" dirty="0"/>
              <a:t> </a:t>
            </a:r>
            <a:r>
              <a:rPr lang="en-US" err="1"/>
              <a:t>тоді</a:t>
            </a:r>
            <a:r>
              <a:rPr lang="en-US" dirty="0"/>
              <a:t>, </a:t>
            </a:r>
            <a:r>
              <a:rPr lang="en-US" err="1"/>
              <a:t>коли</a:t>
            </a:r>
            <a:r>
              <a:rPr lang="en-US" dirty="0"/>
              <a:t> </a:t>
            </a:r>
            <a:r>
              <a:rPr lang="en-US" err="1"/>
              <a:t>ми</a:t>
            </a:r>
            <a:r>
              <a:rPr lang="en-US" dirty="0"/>
              <a:t> </a:t>
            </a:r>
            <a:r>
              <a:rPr lang="en-US" err="1"/>
              <a:t>намагаємося</a:t>
            </a:r>
            <a:r>
              <a:rPr lang="en-US" dirty="0"/>
              <a:t> </a:t>
            </a:r>
            <a:r>
              <a:rPr lang="en-US" err="1"/>
              <a:t>отримати</a:t>
            </a:r>
            <a:r>
              <a:rPr lang="en-US" dirty="0"/>
              <a:t> </a:t>
            </a:r>
            <a:r>
              <a:rPr lang="en-US" err="1"/>
              <a:t>значення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4DBFF88-CB7D-47E0-AEE9-244A1EA5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424" y="318621"/>
            <a:ext cx="457201" cy="682967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B6960B05-BE0A-44D0-B2E1-6D3401829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56" y="5077310"/>
            <a:ext cx="1626782" cy="1417147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DD44BE20-0D4F-44D3-8F96-3E5FBA487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168" y="4839607"/>
            <a:ext cx="2282456" cy="17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8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F7D5FD-A429-4863-9E28-CC48A900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8547"/>
          </a:xfrm>
        </p:spPr>
        <p:txBody>
          <a:bodyPr/>
          <a:lstStyle/>
          <a:p>
            <a:r>
              <a:rPr lang="uk-UA" sz="3200" dirty="0" err="1">
                <a:latin typeface="Calibri"/>
                <a:cs typeface="Calibri"/>
              </a:rPr>
              <a:t>Indexers</a:t>
            </a:r>
            <a:r>
              <a:rPr lang="uk-UA" sz="3200" dirty="0">
                <a:latin typeface="Calibri"/>
                <a:cs typeface="Calibri"/>
              </a:rPr>
              <a:t> / Індексатори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28C8D6-15A0-41FD-A6E0-9BF38BA8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86"/>
            <a:ext cx="10515600" cy="49009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Аналіз коду індексатора з використанням програми .NET </a:t>
            </a:r>
            <a:r>
              <a:rPr lang="uk-UA" sz="2000" dirty="0" err="1">
                <a:ea typeface="+mn-lt"/>
                <a:cs typeface="+mn-lt"/>
              </a:rPr>
              <a:t>Reflector</a:t>
            </a:r>
            <a:r>
              <a:rPr lang="uk-UA" sz="2000" dirty="0">
                <a:ea typeface="+mn-lt"/>
                <a:cs typeface="+mn-lt"/>
              </a:rPr>
              <a:t>.</a:t>
            </a:r>
            <a:endParaRPr lang="uk-UA" sz="2000" dirty="0">
              <a:cs typeface="Calibri"/>
            </a:endParaRPr>
          </a:p>
        </p:txBody>
      </p:sp>
      <p:pic>
        <p:nvPicPr>
          <p:cNvPr id="4" name="Рисунок 4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81AD8542-E06E-4AC4-9257-E0A49D3A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9" y="1852664"/>
            <a:ext cx="9688641" cy="3652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DCD46-F1E5-49A8-9D3C-B0CF24996F83}"/>
              </a:ext>
            </a:extLst>
          </p:cNvPr>
          <p:cNvSpPr txBox="1"/>
          <p:nvPr/>
        </p:nvSpPr>
        <p:spPr>
          <a:xfrm>
            <a:off x="2375941" y="57237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доступа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9CD19-2DB2-4812-8FEF-AECC80AFAC2F}"/>
              </a:ext>
            </a:extLst>
          </p:cNvPr>
          <p:cNvSpPr txBox="1"/>
          <p:nvPr/>
        </p:nvSpPr>
        <p:spPr>
          <a:xfrm>
            <a:off x="7260236" y="57237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Метод</a:t>
            </a:r>
            <a:r>
              <a:rPr lang="en-US" dirty="0"/>
              <a:t> </a:t>
            </a:r>
            <a:r>
              <a:rPr lang="en-US" dirty="0" err="1"/>
              <a:t>доступа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13773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186173-B03F-4DA7-B524-354B1885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8"/>
          </a:xfrm>
        </p:spPr>
        <p:txBody>
          <a:bodyPr>
            <a:normAutofit/>
          </a:bodyPr>
          <a:lstStyle/>
          <a:p>
            <a:r>
              <a:rPr lang="uk-UA" sz="3200" dirty="0" err="1">
                <a:latin typeface="Calibri"/>
                <a:cs typeface="Calibri"/>
              </a:rPr>
              <a:t>Indexers</a:t>
            </a:r>
            <a:r>
              <a:rPr lang="uk-UA" sz="3200" dirty="0">
                <a:latin typeface="Calibri"/>
                <a:cs typeface="Calibri"/>
              </a:rPr>
              <a:t> / Індексатори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73C14B0-F46C-4C7D-86F2-4A51312E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478"/>
            <a:ext cx="10515600" cy="4888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uk-UA" sz="1800" dirty="0">
                <a:ea typeface="+mn-lt"/>
                <a:cs typeface="+mn-lt"/>
              </a:rPr>
              <a:t>Індексатори не зобов'язані використовувати в якості індексу </a:t>
            </a:r>
            <a:r>
              <a:rPr lang="uk-UA" sz="1800" dirty="0" err="1">
                <a:ea typeface="+mn-lt"/>
                <a:cs typeface="+mn-lt"/>
              </a:rPr>
              <a:t>цілочислене</a:t>
            </a:r>
            <a:r>
              <a:rPr lang="uk-UA" sz="1800" dirty="0">
                <a:ea typeface="+mn-lt"/>
                <a:cs typeface="+mn-lt"/>
              </a:rPr>
              <a:t> значення, конкретний механізм пошуку визначає розробник.</a:t>
            </a:r>
            <a:endParaRPr lang="uk-UA" sz="1800">
              <a:cs typeface="Calibri" panose="020F0502020204030204"/>
            </a:endParaRPr>
          </a:p>
          <a:p>
            <a:pPr marL="342900" indent="-342900"/>
            <a:r>
              <a:rPr lang="uk-UA" sz="1800" dirty="0">
                <a:ea typeface="+mn-lt"/>
                <a:cs typeface="+mn-lt"/>
              </a:rPr>
              <a:t>Індексатори можна перевантажувати.</a:t>
            </a:r>
            <a:endParaRPr lang="uk-UA" sz="1800" dirty="0">
              <a:cs typeface="Calibri" panose="020F0502020204030204"/>
            </a:endParaRPr>
          </a:p>
          <a:p>
            <a:pPr marL="342900" indent="-342900"/>
            <a:r>
              <a:rPr lang="uk-UA" sz="1800" dirty="0">
                <a:ea typeface="+mn-lt"/>
                <a:cs typeface="+mn-lt"/>
              </a:rPr>
              <a:t>Індексатори можуть мати більше одного формального параметра, наприклад, при доступі до двовимірних масивів.</a:t>
            </a:r>
            <a:endParaRPr lang="uk-UA" sz="1800" dirty="0">
              <a:cs typeface="Calibri" panose="020F0502020204030204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1EE8F25-504F-4903-A2E5-FA95FAB5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56" y="4154611"/>
            <a:ext cx="1945759" cy="2163847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1E5BA81-A8DB-4BFA-A405-F4A23916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447" y="4259370"/>
            <a:ext cx="2052084" cy="206065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CDE1567-A732-4C43-B1BB-222E21F9D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817" y="412454"/>
            <a:ext cx="466947" cy="5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8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35BFE-4A74-4C53-88D2-15FA7921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447"/>
          </a:xfrm>
        </p:spPr>
        <p:txBody>
          <a:bodyPr/>
          <a:lstStyle/>
          <a:p>
            <a:r>
              <a:rPr lang="uk-UA" sz="3200" dirty="0">
                <a:latin typeface="Calibri"/>
                <a:cs typeface="Calibri"/>
              </a:rPr>
              <a:t>Приклади / </a:t>
            </a:r>
            <a:r>
              <a:rPr lang="uk-UA" sz="3200" dirty="0" err="1">
                <a:latin typeface="Calibri"/>
                <a:cs typeface="Calibri"/>
              </a:rPr>
              <a:t>Examples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pic>
        <p:nvPicPr>
          <p:cNvPr id="4" name="Рисунок 4" descr="Зображення, що містить знак, малювання, вулиця, сидить&#10;&#10;Опис створено автоматично">
            <a:extLst>
              <a:ext uri="{FF2B5EF4-FFF2-40B4-BE49-F238E27FC236}">
                <a16:creationId xmlns:a16="http://schemas.microsoft.com/office/drawing/2014/main" id="{2E57723C-5199-4AFA-8802-C6BC504C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670" y="2609868"/>
            <a:ext cx="4743450" cy="1914525"/>
          </a:xfrm>
        </p:spPr>
      </p:pic>
    </p:spTree>
    <p:extLst>
      <p:ext uri="{BB962C8B-B14F-4D97-AF65-F5344CB8AC3E}">
        <p14:creationId xmlns:p14="http://schemas.microsoft.com/office/powerpoint/2010/main" val="178809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BA7DE18-9925-498D-88AC-E0F89326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200"/>
            <a:ext cx="10515600" cy="6264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300"/>
              </a:spcAft>
              <a:buNone/>
            </a:pPr>
            <a:r>
              <a:rPr lang="uk-UA" sz="1600" dirty="0" err="1">
                <a:latin typeface="Calibri Light"/>
                <a:cs typeface="Calibri Light"/>
              </a:rPr>
              <a:t>Tasks</a:t>
            </a:r>
            <a:endParaRPr lang="en-US" sz="1600">
              <a:latin typeface="Calibri Light"/>
              <a:ea typeface="+mn-lt"/>
              <a:cs typeface="+mn-lt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600" dirty="0">
              <a:latin typeface="Calibri Ligh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300"/>
              </a:spcAft>
              <a:buNone/>
            </a:pPr>
            <a:r>
              <a:rPr lang="uk-UA" sz="1600" dirty="0">
                <a:latin typeface="Calibri Light"/>
                <a:cs typeface="Calibri Light"/>
              </a:rPr>
              <a:t>Task1</a:t>
            </a:r>
            <a:endParaRPr lang="en-US" sz="1600">
              <a:latin typeface="Calibri Light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300"/>
              </a:spcAft>
              <a:buNone/>
            </a:pPr>
            <a:r>
              <a:rPr lang="ru" sz="1600" dirty="0" err="1">
                <a:latin typeface="Calibri Light"/>
                <a:cs typeface="Calibri Light"/>
              </a:rPr>
              <a:t>Використовуючи</a:t>
            </a:r>
            <a:r>
              <a:rPr lang="ru" sz="1600" dirty="0">
                <a:latin typeface="Calibri Light"/>
                <a:cs typeface="Calibri Light"/>
              </a:rPr>
              <a:t> </a:t>
            </a:r>
            <a:r>
              <a:rPr lang="ru" sz="1600" dirty="0" err="1">
                <a:latin typeface="Calibri Light"/>
                <a:cs typeface="Calibri Light"/>
              </a:rPr>
              <a:t>Visual</a:t>
            </a:r>
            <a:r>
              <a:rPr lang="ru" sz="1600" dirty="0">
                <a:latin typeface="Calibri Light"/>
                <a:cs typeface="Calibri Light"/>
              </a:rPr>
              <a:t> </a:t>
            </a:r>
            <a:r>
              <a:rPr lang="ru" sz="1600" dirty="0" err="1">
                <a:latin typeface="Calibri Light"/>
                <a:cs typeface="Calibri Light"/>
              </a:rPr>
              <a:t>Studio</a:t>
            </a:r>
            <a:r>
              <a:rPr lang="ru" sz="1600" dirty="0">
                <a:latin typeface="Calibri Light"/>
                <a:cs typeface="Calibri Light"/>
              </a:rPr>
              <a:t>, </a:t>
            </a:r>
            <a:r>
              <a:rPr lang="ru" sz="1600" dirty="0" err="1">
                <a:latin typeface="Calibri Light"/>
                <a:cs typeface="Calibri Light"/>
              </a:rPr>
              <a:t>створіть</a:t>
            </a:r>
            <a:r>
              <a:rPr lang="ru" sz="1600" dirty="0">
                <a:latin typeface="Calibri Light"/>
                <a:cs typeface="Calibri Light"/>
              </a:rPr>
              <a:t> проект за шаблоном </a:t>
            </a:r>
            <a:r>
              <a:rPr lang="ru" sz="1600" dirty="0" err="1">
                <a:latin typeface="Calibri Light"/>
                <a:cs typeface="Calibri Light"/>
              </a:rPr>
              <a:t>Console</a:t>
            </a:r>
            <a:r>
              <a:rPr lang="ru" sz="1600" dirty="0">
                <a:latin typeface="Calibri Light"/>
                <a:cs typeface="Calibri Light"/>
              </a:rPr>
              <a:t> </a:t>
            </a:r>
            <a:r>
              <a:rPr lang="ru" sz="1600" dirty="0" err="1">
                <a:latin typeface="Calibri Light"/>
                <a:cs typeface="Calibri Light"/>
              </a:rPr>
              <a:t>Application</a:t>
            </a:r>
            <a:r>
              <a:rPr lang="ru" sz="1600" dirty="0">
                <a:latin typeface="Calibri Light"/>
                <a:cs typeface="Calibri Light"/>
              </a:rPr>
              <a:t>, </a:t>
            </a:r>
            <a:r>
              <a:rPr lang="ru" sz="1600" dirty="0" err="1">
                <a:latin typeface="Calibri Light"/>
                <a:cs typeface="Calibri Light"/>
              </a:rPr>
              <a:t>назвіть</a:t>
            </a:r>
            <a:r>
              <a:rPr lang="ru" sz="1600" dirty="0">
                <a:latin typeface="Calibri Light"/>
                <a:cs typeface="Calibri Light"/>
              </a:rPr>
              <a:t> </a:t>
            </a:r>
            <a:r>
              <a:rPr lang="ru" sz="1600" dirty="0" err="1">
                <a:latin typeface="Calibri Light"/>
                <a:cs typeface="Calibri Light"/>
              </a:rPr>
              <a:t>його</a:t>
            </a:r>
            <a:r>
              <a:rPr lang="ru" sz="1600" dirty="0">
                <a:latin typeface="Calibri Light"/>
                <a:cs typeface="Calibri Light"/>
              </a:rPr>
              <a:t> Lesson013_Task1.</a:t>
            </a:r>
            <a:endParaRPr lang="en-US" sz="1600">
              <a:latin typeface="Calibri Light"/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ru" sz="1600" dirty="0" err="1">
                <a:latin typeface="Calibri Light"/>
                <a:ea typeface="+mn-lt"/>
                <a:cs typeface="Calibri Light"/>
              </a:rPr>
              <a:t>Використовуючи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600" dirty="0" err="1">
                <a:latin typeface="Calibri Light"/>
                <a:ea typeface="+mn-lt"/>
                <a:cs typeface="Calibri Light"/>
              </a:rPr>
              <a:t>програму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600" dirty="0" err="1">
                <a:latin typeface="Calibri Light"/>
                <a:ea typeface="+mn-lt"/>
                <a:cs typeface="Calibri Light"/>
              </a:rPr>
              <a:t>із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 dirty="0" err="1">
                <a:latin typeface="Calibri Light"/>
                <a:ea typeface="+mn-lt"/>
                <a:cs typeface="Calibri Light"/>
              </a:rPr>
              <a:t>Lesson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 11, </a:t>
            </a:r>
            <a:r>
              <a:rPr lang="ru" sz="1600" dirty="0" err="1">
                <a:latin typeface="Calibri Light"/>
                <a:ea typeface="+mn-lt"/>
                <a:cs typeface="Calibri Light"/>
              </a:rPr>
              <a:t>створіть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600" dirty="0" err="1">
                <a:latin typeface="Calibri Light"/>
                <a:ea typeface="+mn-lt"/>
                <a:cs typeface="Calibri Light"/>
              </a:rPr>
              <a:t>індексатори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 dirty="0" err="1">
                <a:latin typeface="Calibri Light"/>
                <a:ea typeface="+mn-lt"/>
                <a:cs typeface="Calibri Light"/>
              </a:rPr>
              <a:t>замість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 dirty="0" err="1">
                <a:latin typeface="Calibri Light"/>
                <a:ea typeface="+mn-lt"/>
                <a:cs typeface="Calibri Light"/>
              </a:rPr>
              <a:t>методів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 </a:t>
            </a:r>
            <a:r>
              <a:rPr lang="ru" sz="1600" dirty="0" err="1">
                <a:latin typeface="Calibri Light"/>
                <a:ea typeface="+mn-lt"/>
                <a:cs typeface="Calibri Light"/>
              </a:rPr>
              <a:t>SetVehicle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 і </a:t>
            </a:r>
            <a:r>
              <a:rPr lang="ru" sz="1600" dirty="0" err="1">
                <a:latin typeface="Calibri Light"/>
                <a:ea typeface="+mn-lt"/>
                <a:cs typeface="Calibri Light"/>
              </a:rPr>
              <a:t>GetVehicle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. 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300"/>
              </a:spcAft>
              <a:buNone/>
            </a:pPr>
            <a:endParaRPr lang="ru" sz="1600" dirty="0">
              <a:latin typeface="Calibri Light"/>
              <a:ea typeface="+mn-lt"/>
              <a:cs typeface="+mn-lt"/>
            </a:endParaRPr>
          </a:p>
          <a:p>
            <a:pPr>
              <a:spcAft>
                <a:spcPts val="300"/>
              </a:spcAft>
              <a:buNone/>
            </a:pPr>
            <a:r>
              <a:rPr lang="uk-UA" sz="1600" dirty="0">
                <a:latin typeface="Calibri Light"/>
                <a:cs typeface="Calibri Light"/>
              </a:rPr>
              <a:t>Task2</a:t>
            </a:r>
            <a:r>
              <a:rPr lang="ru" sz="1600" dirty="0">
                <a:latin typeface="Calibri Light"/>
                <a:cs typeface="Calibri Light"/>
              </a:rPr>
              <a:t> </a:t>
            </a:r>
            <a:endParaRPr lang="en-US" sz="1600">
              <a:latin typeface="Calibri Light"/>
              <a:ea typeface="+mn-lt"/>
              <a:cs typeface="+mn-lt"/>
            </a:endParaRPr>
          </a:p>
          <a:p>
            <a:pPr>
              <a:spcAft>
                <a:spcPts val="300"/>
              </a:spcAft>
              <a:buNone/>
            </a:pPr>
            <a:r>
              <a:rPr lang="uk" sz="1600" dirty="0">
                <a:latin typeface="Calibri Light"/>
                <a:cs typeface="Calibri Light"/>
              </a:rPr>
              <a:t>Використовуючи </a:t>
            </a:r>
            <a:r>
              <a:rPr lang="uk" sz="1600" dirty="0" err="1">
                <a:latin typeface="Calibri Light"/>
                <a:cs typeface="Calibri Light"/>
              </a:rPr>
              <a:t>Visual</a:t>
            </a:r>
            <a:r>
              <a:rPr lang="uk" sz="1600" dirty="0">
                <a:latin typeface="Calibri Light"/>
                <a:cs typeface="Calibri Light"/>
              </a:rPr>
              <a:t> </a:t>
            </a:r>
            <a:r>
              <a:rPr lang="uk" sz="1600" dirty="0" err="1">
                <a:latin typeface="Calibri Light"/>
                <a:cs typeface="Calibri Light"/>
              </a:rPr>
              <a:t>Studio</a:t>
            </a:r>
            <a:r>
              <a:rPr lang="uk" sz="1600" dirty="0">
                <a:latin typeface="Calibri Light"/>
                <a:cs typeface="Calibri Light"/>
              </a:rPr>
              <a:t>, створіть проект за шаблоном </a:t>
            </a:r>
            <a:r>
              <a:rPr lang="uk" sz="1600" dirty="0" err="1">
                <a:latin typeface="Calibri Light"/>
                <a:cs typeface="Calibri Light"/>
              </a:rPr>
              <a:t>Console</a:t>
            </a:r>
            <a:r>
              <a:rPr lang="uk" sz="1600" dirty="0">
                <a:latin typeface="Calibri Light"/>
                <a:cs typeface="Calibri Light"/>
              </a:rPr>
              <a:t> </a:t>
            </a:r>
            <a:r>
              <a:rPr lang="uk" sz="1600" dirty="0" err="1">
                <a:latin typeface="Calibri Light"/>
                <a:cs typeface="Calibri Light"/>
              </a:rPr>
              <a:t>Application</a:t>
            </a:r>
            <a:r>
              <a:rPr lang="uk" sz="1600" dirty="0">
                <a:latin typeface="Calibri Light"/>
                <a:cs typeface="Calibri Light"/>
              </a:rPr>
              <a:t>,  назвіть його Lesson013_Task2.</a:t>
            </a:r>
            <a:r>
              <a:rPr lang="ru" sz="1600" dirty="0">
                <a:latin typeface="Calibri Light"/>
                <a:cs typeface="Calibri Light"/>
              </a:rPr>
              <a:t> </a:t>
            </a:r>
            <a:endParaRPr lang="en-US" sz="1600">
              <a:latin typeface="Calibri Light"/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" sz="1600">
                <a:latin typeface="Calibri Light"/>
                <a:ea typeface="+mn-lt"/>
                <a:cs typeface="Calibri Light"/>
              </a:rPr>
              <a:t>Використовуючи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>
                <a:latin typeface="Calibri Light"/>
                <a:ea typeface="+mn-lt"/>
                <a:cs typeface="Calibri Light"/>
              </a:rPr>
              <a:t>програму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>
                <a:latin typeface="Calibri Light"/>
                <a:ea typeface="+mn-lt"/>
                <a:cs typeface="Calibri Light"/>
              </a:rPr>
              <a:t>із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>
                <a:latin typeface="Calibri Light"/>
                <a:ea typeface="+mn-lt"/>
                <a:cs typeface="Calibri Light"/>
              </a:rPr>
              <a:t>Lesson 12, створіть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>
                <a:latin typeface="Calibri Light"/>
                <a:ea typeface="+mn-lt"/>
                <a:cs typeface="Calibri Light"/>
              </a:rPr>
              <a:t>індексатори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>
                <a:latin typeface="Calibri Light"/>
                <a:ea typeface="+mn-lt"/>
                <a:cs typeface="Calibri Light"/>
              </a:rPr>
              <a:t>замість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>
                <a:latin typeface="Calibri Light"/>
                <a:ea typeface="+mn-lt"/>
                <a:cs typeface="Calibri Light"/>
              </a:rPr>
              <a:t>методів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 </a:t>
            </a:r>
            <a:r>
              <a:rPr lang="ru" sz="1600">
                <a:latin typeface="Calibri Light"/>
                <a:ea typeface="+mn-lt"/>
                <a:cs typeface="Calibri Light"/>
              </a:rPr>
              <a:t>SetAnimal і GetAnimal</a:t>
            </a:r>
            <a:r>
              <a:rPr lang="ru" sz="1600" dirty="0">
                <a:latin typeface="Calibri Light"/>
                <a:ea typeface="+mn-lt"/>
                <a:cs typeface="Calibri Light"/>
              </a:rPr>
              <a:t>. </a:t>
            </a:r>
            <a:endParaRPr lang="ru" sz="16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300"/>
              </a:spcAft>
              <a:buNone/>
            </a:pPr>
            <a:endParaRPr lang="ru" sz="1600" dirty="0">
              <a:latin typeface="Calibri Light"/>
              <a:ea typeface="+mn-lt"/>
              <a:cs typeface="Calibri Light"/>
            </a:endParaRPr>
          </a:p>
          <a:p>
            <a:pPr>
              <a:spcBef>
                <a:spcPts val="0"/>
              </a:spcBef>
              <a:spcAft>
                <a:spcPts val="300"/>
              </a:spcAft>
              <a:buNone/>
            </a:pPr>
            <a:endParaRPr lang="ru" sz="1600" dirty="0">
              <a:latin typeface="Calibri Light"/>
              <a:ea typeface="+mn-lt"/>
              <a:cs typeface="+mn-lt"/>
            </a:endParaRPr>
          </a:p>
          <a:p>
            <a:pPr>
              <a:spcAft>
                <a:spcPts val="300"/>
              </a:spcAft>
              <a:buNone/>
            </a:pPr>
            <a:endParaRPr lang="en-US" sz="1600">
              <a:latin typeface="Calibri Light"/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300"/>
              </a:spcAft>
              <a:buNone/>
            </a:pPr>
            <a:endParaRPr lang="ru" sz="1600" dirty="0">
              <a:latin typeface="Calibri Light"/>
              <a:ea typeface="+mn-lt"/>
              <a:cs typeface="Calibri Light"/>
            </a:endParaRPr>
          </a:p>
          <a:p>
            <a:pPr>
              <a:spcAft>
                <a:spcPts val="300"/>
              </a:spcAft>
              <a:buNone/>
            </a:pPr>
            <a:endParaRPr lang="uk-UA" sz="1600" dirty="0">
              <a:latin typeface="Calibri Light"/>
              <a:ea typeface="+mn-lt"/>
              <a:cs typeface="+mn-lt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600" dirty="0">
              <a:latin typeface="Calibri Light"/>
              <a:ea typeface="+mn-lt"/>
              <a:cs typeface="+mn-lt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600" dirty="0">
              <a:latin typeface="Calibri Light"/>
              <a:ea typeface="+mn-lt"/>
              <a:cs typeface="+mn-lt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600" dirty="0">
              <a:latin typeface="Calibri Light"/>
              <a:ea typeface="+mn-lt"/>
              <a:cs typeface="+mn-lt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600" dirty="0">
              <a:latin typeface="Calibri Light"/>
              <a:ea typeface="+mn-lt"/>
              <a:cs typeface="+mn-lt"/>
            </a:endParaRPr>
          </a:p>
          <a:p>
            <a:pPr marL="0" indent="0">
              <a:spcAft>
                <a:spcPts val="300"/>
              </a:spcAft>
              <a:buNone/>
            </a:pPr>
            <a:endParaRPr lang="uk-UA" sz="1600" dirty="0">
              <a:latin typeface="Calibri Light"/>
              <a:ea typeface="+mn-lt"/>
              <a:cs typeface="+mn-lt"/>
            </a:endParaRPr>
          </a:p>
          <a:p>
            <a:pPr marL="0" indent="0">
              <a:buNone/>
            </a:pPr>
            <a:endParaRPr lang="uk-UA" sz="1600" dirty="0">
              <a:latin typeface="Calibri Ligh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0184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55D91-8A2E-4830-8E81-02EB99E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055"/>
          </a:xfrm>
        </p:spPr>
        <p:txBody>
          <a:bodyPr>
            <a:normAutofit/>
          </a:bodyPr>
          <a:lstStyle/>
          <a:p>
            <a:r>
              <a:rPr lang="uk-UA" sz="3200" dirty="0" err="1">
                <a:latin typeface="Calibri"/>
                <a:ea typeface="+mj-lt"/>
                <a:cs typeface="+mj-lt"/>
              </a:rPr>
              <a:t>Array</a:t>
            </a:r>
            <a:r>
              <a:rPr lang="uk-UA" sz="3200" dirty="0">
                <a:latin typeface="Calibri"/>
                <a:ea typeface="+mj-lt"/>
                <a:cs typeface="+mj-lt"/>
              </a:rPr>
              <a:t> / </a:t>
            </a:r>
            <a:r>
              <a:rPr lang="uk-UA" sz="3200" dirty="0">
                <a:latin typeface="Calibri"/>
                <a:cs typeface="Calibri"/>
              </a:rPr>
              <a:t>Масив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5" name="Місце для вмісту 2">
            <a:extLst>
              <a:ext uri="{FF2B5EF4-FFF2-40B4-BE49-F238E27FC236}">
                <a16:creationId xmlns:a16="http://schemas.microsoft.com/office/drawing/2014/main" id="{10867622-63FA-40C6-8373-F7A59305928A}"/>
              </a:ext>
            </a:extLst>
          </p:cNvPr>
          <p:cNvSpPr>
            <a:spLocks noGrp="1"/>
          </p:cNvSpPr>
          <p:nvPr/>
        </p:nvSpPr>
        <p:spPr>
          <a:xfrm>
            <a:off x="825709" y="1178629"/>
            <a:ext cx="10528091" cy="4538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Масив - іменований, впорядкований набір фіксованої кількості однотипних елементів, розташованих в пам'яті безпосередньо один за одним, доступ до яких здійснюється за індексом.</a:t>
            </a:r>
            <a:endParaRPr lang="uk-UA" sz="2000" dirty="0">
              <a:cs typeface="Calibri" panose="020F0502020204030204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A06C263C-86CE-48AB-8653-405FE09F91F5}"/>
              </a:ext>
            </a:extLst>
          </p:cNvPr>
          <p:cNvSpPr txBox="1"/>
          <p:nvPr/>
        </p:nvSpPr>
        <p:spPr>
          <a:xfrm>
            <a:off x="835864" y="2414768"/>
            <a:ext cx="5478049" cy="4010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6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sz="2006">
                <a:latin typeface="Consolas,sans-serif"/>
              </a:rPr>
              <a:t>[] array = </a:t>
            </a:r>
            <a:r>
              <a:rPr lang="en-US" sz="2006">
                <a:solidFill>
                  <a:srgbClr val="0000FF"/>
                </a:solidFill>
                <a:latin typeface="Consolas,sans-serif"/>
              </a:rPr>
              <a:t>new</a:t>
            </a:r>
            <a:r>
              <a:rPr lang="en-US" sz="2006">
                <a:latin typeface="Consolas,sans-serif"/>
              </a:rPr>
              <a:t> </a:t>
            </a:r>
            <a:r>
              <a:rPr lang="en-US" sz="2006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sz="2006">
                <a:latin typeface="Consolas,sans-serif"/>
              </a:rPr>
              <a:t>[3]; </a:t>
            </a:r>
            <a:endParaRPr lang="en-US"/>
          </a:p>
        </p:txBody>
      </p:sp>
      <p:pic>
        <p:nvPicPr>
          <p:cNvPr id="7" name="Рисунок 6" descr="Зображення, що містить годинник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204932DD-042F-4507-957A-091D846C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59" y="3079199"/>
            <a:ext cx="9601199" cy="2276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D0624-7742-4726-9382-F42483656334}"/>
              </a:ext>
            </a:extLst>
          </p:cNvPr>
          <p:cNvSpPr txBox="1"/>
          <p:nvPr/>
        </p:nvSpPr>
        <p:spPr>
          <a:xfrm>
            <a:off x="790811" y="5646800"/>
            <a:ext cx="103132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</a:rPr>
              <a:t>Типи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масиву</a:t>
            </a:r>
            <a:r>
              <a:rPr lang="en-US" sz="1600" dirty="0">
                <a:solidFill>
                  <a:schemeClr val="accent1"/>
                </a:solidFill>
              </a:rPr>
              <a:t> є reference </a:t>
            </a:r>
            <a:r>
              <a:rPr lang="en-US" sz="1600" dirty="0" err="1">
                <a:solidFill>
                  <a:schemeClr val="accent1"/>
                </a:solidFill>
              </a:rPr>
              <a:t>типами</a:t>
            </a:r>
            <a:r>
              <a:rPr lang="en-US" sz="1600" dirty="0">
                <a:solidFill>
                  <a:schemeClr val="accent1"/>
                </a:solidFill>
              </a:rPr>
              <a:t> (</a:t>
            </a:r>
            <a:r>
              <a:rPr lang="en-US" sz="1600" dirty="0" err="1">
                <a:solidFill>
                  <a:schemeClr val="accent1"/>
                </a:solidFill>
              </a:rPr>
              <a:t>типами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по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посиланню</a:t>
            </a:r>
            <a:r>
              <a:rPr lang="en-US" sz="1600" dirty="0">
                <a:solidFill>
                  <a:schemeClr val="accent1"/>
                </a:solidFill>
              </a:rPr>
              <a:t>), </a:t>
            </a:r>
            <a:r>
              <a:rPr lang="en-US" sz="1600" dirty="0" err="1">
                <a:solidFill>
                  <a:schemeClr val="accent1"/>
                </a:solidFill>
              </a:rPr>
              <a:t>похідними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від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абстрактного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базового</a:t>
            </a:r>
            <a:r>
              <a:rPr lang="en-US" sz="1600" dirty="0">
                <a:solidFill>
                  <a:schemeClr val="accent1"/>
                </a:solidFill>
              </a:rPr>
              <a:t> </a:t>
            </a:r>
            <a:r>
              <a:rPr lang="en-US" sz="1600" dirty="0" err="1">
                <a:solidFill>
                  <a:schemeClr val="accent1"/>
                </a:solidFill>
              </a:rPr>
              <a:t>класу</a:t>
            </a:r>
            <a:r>
              <a:rPr lang="en-US" sz="1600" dirty="0">
                <a:solidFill>
                  <a:schemeClr val="accent1"/>
                </a:solidFill>
              </a:rPr>
              <a:t> Array.</a:t>
            </a:r>
            <a:endParaRPr lang="uk-UA" sz="1600" dirty="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3E766F3-0BD3-49B2-9048-7A64F3FC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55" y="322964"/>
            <a:ext cx="9715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2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40A4A-3979-4D2B-8C3B-12A763FF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040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Segoe UI"/>
              </a:rPr>
              <a:t>Індекс / </a:t>
            </a:r>
            <a:r>
              <a:rPr lang="uk-UA" sz="3200" dirty="0" err="1">
                <a:latin typeface="Calibri"/>
                <a:cs typeface="Calibri"/>
              </a:rPr>
              <a:t>Index</a:t>
            </a:r>
            <a:r>
              <a:rPr lang="uk-UA" sz="3200" dirty="0">
                <a:latin typeface="Calibri"/>
                <a:cs typeface="Calibri"/>
              </a:rPr>
              <a:t> </a:t>
            </a:r>
            <a:endParaRPr lang="uk-UA" sz="3200" dirty="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1EA7EA3-AD52-4150-81AF-5F8C83784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1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Індекс масиву - це ціле число, яке вказує на конкретний елемент масиву.</a:t>
            </a:r>
            <a:endParaRPr lang="uk-UA" sz="2000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6F64D-1FAD-4386-97C1-1E1C21BBC6C2}"/>
              </a:ext>
            </a:extLst>
          </p:cNvPr>
          <p:cNvSpPr txBox="1"/>
          <p:nvPr/>
        </p:nvSpPr>
        <p:spPr>
          <a:xfrm>
            <a:off x="833875" y="1835782"/>
            <a:ext cx="51857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dirty="0">
                <a:latin typeface="Consolas,sans-serif"/>
              </a:rPr>
              <a:t>[] array = </a:t>
            </a:r>
            <a:r>
              <a:rPr lang="en-US" dirty="0">
                <a:solidFill>
                  <a:srgbClr val="0000FF"/>
                </a:solidFill>
                <a:latin typeface="Consolas,sans-serif"/>
              </a:rPr>
              <a:t>new</a:t>
            </a:r>
            <a:r>
              <a:rPr lang="en-US" dirty="0">
                <a:latin typeface="Consolas,sans-serif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dirty="0">
                <a:latin typeface="Consolas,sans-serif"/>
              </a:rPr>
              <a:t>[3]; </a:t>
            </a:r>
            <a:endParaRPr lang="en-US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760F215-88F3-4478-A53C-EEB9594C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5" y="2210158"/>
            <a:ext cx="8691525" cy="2984348"/>
          </a:xfrm>
          <a:prstGeom prst="rect">
            <a:avLst/>
          </a:prstGeom>
        </p:spPr>
      </p:pic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4476FE01-8DC0-4476-8FE7-61F5C8EE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689" y="34422"/>
            <a:ext cx="1051529" cy="1034964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E9E0C3F3-80C2-4CB5-AF21-2F64B958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563" y="3610786"/>
            <a:ext cx="2964711" cy="2826194"/>
          </a:xfrm>
          <a:prstGeom prst="rect">
            <a:avLst/>
          </a:prstGeom>
        </p:spPr>
      </p:pic>
      <p:pic>
        <p:nvPicPr>
          <p:cNvPr id="5" name="Рисунок 7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862E65C8-5BF6-46CC-8144-CE02D6939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24" y="5471918"/>
            <a:ext cx="2743200" cy="10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7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FFB5D-9CEA-4835-AFD8-E922A740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754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Одновимірний масив</a:t>
            </a:r>
            <a:endParaRPr lang="uk-UA" sz="3200">
              <a:latin typeface="Calibri"/>
              <a:cs typeface="Calibri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2492721-E1E1-4FA6-8F03-8C62F757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Одновимірна масив - це масив, який містить один індекс.</a:t>
            </a:r>
            <a:endParaRPr lang="uk-UA" sz="2000" dirty="0">
              <a:cs typeface="Calibri" panose="020F0502020204030204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4C7B61E-B8DD-4813-BD6F-90E0237D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80" y="2911775"/>
            <a:ext cx="4068871" cy="1130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2AE7C-EC14-43B6-8921-FC9C6F290777}"/>
              </a:ext>
            </a:extLst>
          </p:cNvPr>
          <p:cNvSpPr txBox="1"/>
          <p:nvPr/>
        </p:nvSpPr>
        <p:spPr>
          <a:xfrm>
            <a:off x="4588474" y="2647294"/>
            <a:ext cx="13027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sz="1600" dirty="0"/>
              <a:t>ім'я масиву</a:t>
            </a:r>
            <a:endParaRPr lang="uk-UA" sz="1600" dirty="0" err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EBCEF-F501-418B-9619-7BA065806CF8}"/>
              </a:ext>
            </a:extLst>
          </p:cNvPr>
          <p:cNvSpPr txBox="1"/>
          <p:nvPr/>
        </p:nvSpPr>
        <p:spPr>
          <a:xfrm>
            <a:off x="879273" y="2815363"/>
            <a:ext cx="28475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sz="1600" dirty="0">
                <a:latin typeface="Calibri,sans-serif"/>
              </a:rPr>
              <a:t> - </a:t>
            </a:r>
            <a:r>
              <a:rPr lang="en-US" sz="1600" dirty="0" err="1">
                <a:latin typeface="Calibri,sans-serif"/>
              </a:rPr>
              <a:t>тип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елементів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масиву</a:t>
            </a:r>
            <a:endParaRPr lang="en-US" sz="1600" dirty="0" err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0A2DE-2562-4D63-8EAC-670CA6319FF7}"/>
              </a:ext>
            </a:extLst>
          </p:cNvPr>
          <p:cNvSpPr txBox="1"/>
          <p:nvPr/>
        </p:nvSpPr>
        <p:spPr>
          <a:xfrm>
            <a:off x="7319905" y="2740141"/>
            <a:ext cx="34084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alibri,sans-serif"/>
              </a:rPr>
              <a:t>[3] - </a:t>
            </a:r>
            <a:r>
              <a:rPr lang="en-US" sz="1600" dirty="0" err="1">
                <a:latin typeface="Calibri,sans-serif"/>
              </a:rPr>
              <a:t>кількість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елементів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масиву</a:t>
            </a:r>
            <a:endParaRPr lang="en-US" sz="1600" dirty="0" err="1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B401D-8338-4F7A-BF6B-03BA5A5F42B5}"/>
              </a:ext>
            </a:extLst>
          </p:cNvPr>
          <p:cNvSpPr txBox="1"/>
          <p:nvPr/>
        </p:nvSpPr>
        <p:spPr>
          <a:xfrm>
            <a:off x="457434" y="3811312"/>
            <a:ext cx="41341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err="1">
                <a:latin typeface="Calibri,sans-serif"/>
              </a:rPr>
              <a:t>квадратні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err="1">
                <a:latin typeface="Calibri,sans-serif"/>
              </a:rPr>
              <a:t>дужки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err="1">
                <a:latin typeface="Calibri,sans-serif"/>
              </a:rPr>
              <a:t>вказують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err="1">
                <a:latin typeface="Calibri,sans-serif"/>
              </a:rPr>
              <a:t>на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err="1">
                <a:latin typeface="Calibri,sans-serif"/>
              </a:rPr>
              <a:t>те</a:t>
            </a:r>
            <a:r>
              <a:rPr lang="en-US" sz="1600" dirty="0">
                <a:latin typeface="Calibri,sans-serif"/>
              </a:rPr>
              <a:t>, </a:t>
            </a:r>
            <a:endParaRPr lang="uk-UA"/>
          </a:p>
          <a:p>
            <a:pPr algn="ctr"/>
            <a:r>
              <a:rPr lang="en-US" sz="1600">
                <a:latin typeface="Calibri,sans-serif"/>
              </a:rPr>
              <a:t>        що </a:t>
            </a:r>
            <a:r>
              <a:rPr lang="en-US" sz="1600" err="1">
                <a:latin typeface="Calibri,sans-serif"/>
              </a:rPr>
              <a:t>змінна</a:t>
            </a:r>
            <a:r>
              <a:rPr lang="en-US" sz="1600">
                <a:latin typeface="Calibri,sans-serif"/>
              </a:rPr>
              <a:t> array </a:t>
            </a:r>
            <a:r>
              <a:rPr lang="en-US" sz="1600" err="1">
                <a:latin typeface="Calibri,sans-serif"/>
              </a:rPr>
              <a:t>типу</a:t>
            </a:r>
            <a:r>
              <a:rPr lang="en-US" sz="1600" dirty="0">
                <a:latin typeface="Calibri,sans-serif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sz="1600">
                <a:latin typeface="Calibri,sans-serif"/>
              </a:rPr>
              <a:t> - </a:t>
            </a:r>
            <a:r>
              <a:rPr lang="en-US" sz="1600" err="1">
                <a:latin typeface="Calibri,sans-serif"/>
              </a:rPr>
              <a:t>це</a:t>
            </a:r>
            <a:r>
              <a:rPr lang="en-US" sz="1600" dirty="0">
                <a:latin typeface="Calibri,sans-serif"/>
              </a:rPr>
              <a:t> </a:t>
            </a:r>
            <a:r>
              <a:rPr lang="en-US" sz="1600" err="1">
                <a:latin typeface="Calibri,sans-serif"/>
              </a:rPr>
              <a:t>масив</a:t>
            </a:r>
            <a:endParaRPr lang="en-US" sz="1600">
              <a:latin typeface="Calibri,sans-serif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67770-E98C-4D82-8C1E-D009D226A368}"/>
              </a:ext>
            </a:extLst>
          </p:cNvPr>
          <p:cNvSpPr txBox="1"/>
          <p:nvPr/>
        </p:nvSpPr>
        <p:spPr>
          <a:xfrm>
            <a:off x="6799810" y="403648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latin typeface="Calibri,sans-serif"/>
              </a:rPr>
              <a:t>вираз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створення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масиву</a:t>
            </a:r>
            <a:endParaRPr lang="en-US" sz="1600" dirty="0" err="1">
              <a:cs typeface="Calibri"/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1AC49734-7942-4F1D-A7DB-E1CE899E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96" y="4935474"/>
            <a:ext cx="2743200" cy="1559052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3C0DFE11-867F-4894-9F01-1E0FB1DF1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646" y="322420"/>
            <a:ext cx="962440" cy="639570"/>
          </a:xfrm>
          <a:prstGeom prst="rect">
            <a:avLst/>
          </a:prstGeom>
        </p:spPr>
      </p:pic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B0F04B1C-AD3B-4F71-A0F1-3F95EE2D3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43" y="4741235"/>
            <a:ext cx="25812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2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9D475-1BA3-475D-96D4-8A2C216D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325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Одновимірний масив</a:t>
            </a:r>
            <a:endParaRPr lang="uk-UA" sz="3200">
              <a:latin typeface="Calibri"/>
              <a:cs typeface="Calibri Light"/>
            </a:endParaRPr>
          </a:p>
        </p:txBody>
      </p:sp>
      <p:pic>
        <p:nvPicPr>
          <p:cNvPr id="4" name="Рисунок 4" descr="Зображення, що містить знімок екрана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D64E6EC3-32B9-4F8F-83C9-24A650B66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787" y="3489380"/>
            <a:ext cx="6254901" cy="2301119"/>
          </a:xfrm>
        </p:spPr>
      </p:pic>
      <p:pic>
        <p:nvPicPr>
          <p:cNvPr id="3" name="Рисунок 5" descr="Зображення, що містить годинник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34BAC1AE-8246-41E2-8EBB-B0CE330E3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26" y="1122348"/>
            <a:ext cx="9601199" cy="2276638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6D4F9D1A-1341-48B7-ACE4-D16CAAB6C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893" y="4241990"/>
            <a:ext cx="2271091" cy="2262808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F00B6107-6551-46E4-88E3-E73AC2922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646" y="322420"/>
            <a:ext cx="962440" cy="6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0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B42B-D1C7-4129-84AC-34A3D323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944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Способи створення одновимірних масивів</a:t>
            </a:r>
            <a:endParaRPr lang="uk-UA" sz="3200">
              <a:latin typeface="Calibri"/>
              <a:cs typeface="Calibri Light"/>
            </a:endParaRPr>
          </a:p>
        </p:txBody>
      </p:sp>
      <p:pic>
        <p:nvPicPr>
          <p:cNvPr id="4" name="Рисунок 4" descr="Зображення, що містить кімната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827818EE-C48F-4710-A5D2-9B2A2E7AB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948" y="1717243"/>
            <a:ext cx="5697286" cy="2274259"/>
          </a:xfr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92448EF-3200-45A6-AB46-739A0486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75" y="5045240"/>
            <a:ext cx="2130288" cy="1422953"/>
          </a:xfrm>
          <a:prstGeom prst="rect">
            <a:avLst/>
          </a:prstGeom>
        </p:spPr>
      </p:pic>
      <p:pic>
        <p:nvPicPr>
          <p:cNvPr id="7" name="Рисунок 7" descr="Зображення, що містить карта&#10;&#10;Опис створено автоматично">
            <a:extLst>
              <a:ext uri="{FF2B5EF4-FFF2-40B4-BE49-F238E27FC236}">
                <a16:creationId xmlns:a16="http://schemas.microsoft.com/office/drawing/2014/main" id="{1873FB39-C693-456F-B4BE-00F9FC8EC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550" y="3816807"/>
            <a:ext cx="2743200" cy="3086100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AAF09452-AC80-4781-8DD4-20E582276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646" y="322420"/>
            <a:ext cx="962440" cy="6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1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78EF5-661E-4BE1-A864-8D1BAE58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135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Багатовимірні масиви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4331D8-42DE-48E7-A82F-5CA478B84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1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Багатовимірні масиви - це масиви, які мають більше одного індексу</a:t>
            </a:r>
            <a:endParaRPr lang="uk-UA" sz="2000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2CDED-7085-4110-8E4A-F781C89C0187}"/>
              </a:ext>
            </a:extLst>
          </p:cNvPr>
          <p:cNvSpPr txBox="1"/>
          <p:nvPr/>
        </p:nvSpPr>
        <p:spPr>
          <a:xfrm>
            <a:off x="3972838" y="19622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>
                <a:latin typeface="Calibri Light"/>
              </a:rPr>
              <a:t>Багатовимірні масиви</a:t>
            </a:r>
            <a:r>
              <a:rPr lang="uk-UA">
                <a:latin typeface="Calibri Light"/>
                <a:cs typeface="Calibri Light"/>
              </a:rPr>
              <a:t>​</a:t>
            </a:r>
            <a:endParaRPr lang="uk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69297-427E-4E79-918A-B899EB0CD300}"/>
              </a:ext>
            </a:extLst>
          </p:cNvPr>
          <p:cNvSpPr txBox="1"/>
          <p:nvPr/>
        </p:nvSpPr>
        <p:spPr>
          <a:xfrm>
            <a:off x="1772333" y="28633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Прямокутні</a:t>
            </a:r>
            <a:endParaRPr lang="en-US" dirty="0" err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D3932-1A48-4D0D-9544-74A7A12012F4}"/>
              </a:ext>
            </a:extLst>
          </p:cNvPr>
          <p:cNvSpPr txBox="1"/>
          <p:nvPr/>
        </p:nvSpPr>
        <p:spPr>
          <a:xfrm>
            <a:off x="6718789" y="28633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Зубчасті</a:t>
            </a:r>
            <a:endParaRPr lang="en-US" dirty="0" err="1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0FDF7-582A-4BB4-A6BA-97414D4DAE59}"/>
              </a:ext>
            </a:extLst>
          </p:cNvPr>
          <p:cNvSpPr txBox="1"/>
          <p:nvPr/>
        </p:nvSpPr>
        <p:spPr>
          <a:xfrm>
            <a:off x="1168069" y="328523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Масиви</a:t>
            </a:r>
            <a:r>
              <a:rPr lang="en-US" dirty="0"/>
              <a:t>, </a:t>
            </a:r>
            <a:r>
              <a:rPr lang="en-US" dirty="0" err="1"/>
              <a:t>які</a:t>
            </a:r>
            <a:r>
              <a:rPr lang="en-US" dirty="0"/>
              <a:t> </a:t>
            </a:r>
            <a:r>
              <a:rPr lang="en-US" dirty="0" err="1"/>
              <a:t>містять</a:t>
            </a:r>
            <a:r>
              <a:rPr lang="en-US" dirty="0"/>
              <a:t> </a:t>
            </a:r>
            <a:r>
              <a:rPr lang="en-US" dirty="0" err="1"/>
              <a:t>кілька</a:t>
            </a:r>
            <a:endParaRPr lang="en-US" dirty="0" err="1">
              <a:cs typeface="Calibri"/>
            </a:endParaRPr>
          </a:p>
          <a:p>
            <a:r>
              <a:rPr lang="en-US" dirty="0" err="1"/>
              <a:t>вимірів</a:t>
            </a:r>
            <a:r>
              <a:rPr lang="en-US" dirty="0"/>
              <a:t>, </a:t>
            </a:r>
            <a:r>
              <a:rPr lang="en-US" dirty="0" err="1"/>
              <a:t>де</a:t>
            </a:r>
            <a:r>
              <a:rPr lang="en-US" dirty="0"/>
              <a:t> </a:t>
            </a:r>
            <a:r>
              <a:rPr lang="en-US" dirty="0" err="1"/>
              <a:t>всі</a:t>
            </a:r>
            <a:r>
              <a:rPr lang="en-US" dirty="0"/>
              <a:t> </a:t>
            </a:r>
            <a:r>
              <a:rPr lang="en-US" dirty="0" err="1"/>
              <a:t>рядки</a:t>
            </a:r>
            <a:r>
              <a:rPr lang="en-US" dirty="0"/>
              <a:t> </a:t>
            </a:r>
            <a:r>
              <a:rPr lang="en-US" dirty="0" err="1"/>
              <a:t>мають</a:t>
            </a:r>
            <a:r>
              <a:rPr lang="en-US" dirty="0"/>
              <a:t> </a:t>
            </a:r>
            <a:r>
              <a:rPr lang="en-US" dirty="0" err="1"/>
              <a:t>однакову</a:t>
            </a:r>
            <a:r>
              <a:rPr lang="en-US" dirty="0"/>
              <a:t> </a:t>
            </a:r>
            <a:r>
              <a:rPr lang="en-US" dirty="0" err="1"/>
              <a:t>довжину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93726-A234-443C-9234-7D06F04496B5}"/>
              </a:ext>
            </a:extLst>
          </p:cNvPr>
          <p:cNvSpPr txBox="1"/>
          <p:nvPr/>
        </p:nvSpPr>
        <p:spPr>
          <a:xfrm>
            <a:off x="6354938" y="3285232"/>
            <a:ext cx="43639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Масиви</a:t>
            </a:r>
            <a:r>
              <a:rPr lang="en-US" dirty="0"/>
              <a:t>, </a:t>
            </a:r>
            <a:r>
              <a:rPr lang="en-US" dirty="0" err="1"/>
              <a:t>які</a:t>
            </a:r>
            <a:r>
              <a:rPr lang="en-US" dirty="0"/>
              <a:t> </a:t>
            </a:r>
            <a:r>
              <a:rPr lang="en-US" dirty="0" err="1"/>
              <a:t>містять</a:t>
            </a:r>
            <a:r>
              <a:rPr lang="en-US" dirty="0"/>
              <a:t> </a:t>
            </a:r>
            <a:r>
              <a:rPr lang="en-US" dirty="0" err="1"/>
              <a:t>деяку</a:t>
            </a:r>
            <a:r>
              <a:rPr lang="en-US" dirty="0"/>
              <a:t> </a:t>
            </a:r>
            <a:r>
              <a:rPr lang="en-US" dirty="0" err="1"/>
              <a:t>кількість</a:t>
            </a:r>
            <a:r>
              <a:rPr lang="en-US" dirty="0"/>
              <a:t> </a:t>
            </a:r>
            <a:r>
              <a:rPr lang="en-US" dirty="0" err="1"/>
              <a:t>внутрішніх</a:t>
            </a:r>
            <a:r>
              <a:rPr lang="en-US" dirty="0"/>
              <a:t> </a:t>
            </a:r>
            <a:r>
              <a:rPr lang="en-US" dirty="0" err="1"/>
              <a:t>масивів</a:t>
            </a:r>
            <a:r>
              <a:rPr lang="en-US" dirty="0"/>
              <a:t>, </a:t>
            </a:r>
            <a:r>
              <a:rPr lang="en-US" dirty="0" err="1"/>
              <a:t>кожен</a:t>
            </a:r>
            <a:r>
              <a:rPr lang="en-US" dirty="0"/>
              <a:t> з </a:t>
            </a:r>
            <a:r>
              <a:rPr lang="en-US" dirty="0" err="1"/>
              <a:t>яких</a:t>
            </a:r>
            <a:r>
              <a:rPr lang="en-US" dirty="0"/>
              <a:t> </a:t>
            </a:r>
            <a:r>
              <a:rPr lang="en-US" dirty="0" err="1"/>
              <a:t>може</a:t>
            </a:r>
            <a:r>
              <a:rPr lang="en-US" dirty="0"/>
              <a:t> </a:t>
            </a:r>
            <a:r>
              <a:rPr lang="en-US" dirty="0" err="1"/>
              <a:t>мати</a:t>
            </a:r>
            <a:r>
              <a:rPr lang="en-US" dirty="0"/>
              <a:t> </a:t>
            </a:r>
            <a:r>
              <a:rPr lang="en-US" dirty="0" err="1"/>
              <a:t>різну</a:t>
            </a:r>
            <a:r>
              <a:rPr lang="en-US" dirty="0"/>
              <a:t> </a:t>
            </a:r>
            <a:r>
              <a:rPr lang="en-US" dirty="0" err="1"/>
              <a:t>довжину</a:t>
            </a:r>
            <a:r>
              <a:rPr lang="en-US" dirty="0"/>
              <a:t>.</a:t>
            </a:r>
          </a:p>
        </p:txBody>
      </p:sp>
      <p:pic>
        <p:nvPicPr>
          <p:cNvPr id="9" name="Рисунок 9" descr="Зображення, що містить інший, дисплей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4D15503D-5ADE-47C1-B973-3131B039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0" y="4286133"/>
            <a:ext cx="2743200" cy="1837426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E286BAA9-A29E-4642-87E7-383B2FB3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38" y="4289948"/>
            <a:ext cx="3529389" cy="1836920"/>
          </a:xfrm>
          <a:prstGeom prst="rect">
            <a:avLst/>
          </a:prstGeom>
        </p:spPr>
      </p:pic>
      <p:cxnSp>
        <p:nvCxnSpPr>
          <p:cNvPr id="16" name="Пряма зі стрілкою 15">
            <a:extLst>
              <a:ext uri="{FF2B5EF4-FFF2-40B4-BE49-F238E27FC236}">
                <a16:creationId xmlns:a16="http://schemas.microsoft.com/office/drawing/2014/main" id="{8C1BBF6F-8093-4A26-9564-DD43E22029D1}"/>
              </a:ext>
            </a:extLst>
          </p:cNvPr>
          <p:cNvCxnSpPr/>
          <p:nvPr/>
        </p:nvCxnSpPr>
        <p:spPr>
          <a:xfrm>
            <a:off x="5005312" y="2398788"/>
            <a:ext cx="2075542" cy="46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 зі стрілкою 16">
            <a:extLst>
              <a:ext uri="{FF2B5EF4-FFF2-40B4-BE49-F238E27FC236}">
                <a16:creationId xmlns:a16="http://schemas.microsoft.com/office/drawing/2014/main" id="{C49346DF-0D0C-4157-BE07-D85BAD2B13EB}"/>
              </a:ext>
            </a:extLst>
          </p:cNvPr>
          <p:cNvCxnSpPr>
            <a:cxnSpLocks/>
          </p:cNvCxnSpPr>
          <p:nvPr/>
        </p:nvCxnSpPr>
        <p:spPr>
          <a:xfrm flipH="1">
            <a:off x="2678187" y="2398787"/>
            <a:ext cx="2290839" cy="46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 descr="Зображення, що містить пончик, пампушка, інший, сидить&#10;&#10;Опис створено автоматично">
            <a:extLst>
              <a:ext uri="{FF2B5EF4-FFF2-40B4-BE49-F238E27FC236}">
                <a16:creationId xmlns:a16="http://schemas.microsoft.com/office/drawing/2014/main" id="{D596EB5A-8B26-4D69-BFFF-B7AC3823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682" y="223275"/>
            <a:ext cx="871331" cy="8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59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122567-4456-4646-9252-D3ABD182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135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 Light"/>
              </a:rPr>
              <a:t>Двовимірні масиви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E1007EA-6F27-4968-AD71-98C53E5B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1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Двовимірний масив - це прямокутний масив, який містить два індекси.</a:t>
            </a:r>
            <a:endParaRPr lang="uk-UA" sz="2000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2CEF8-69AF-4C13-B260-FBFC700A41C4}"/>
              </a:ext>
            </a:extLst>
          </p:cNvPr>
          <p:cNvSpPr txBox="1"/>
          <p:nvPr/>
        </p:nvSpPr>
        <p:spPr>
          <a:xfrm>
            <a:off x="3805162" y="2256971"/>
            <a:ext cx="4841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,sans-serif"/>
              </a:rPr>
              <a:t>int</a:t>
            </a:r>
            <a:r>
              <a:rPr lang="en-US">
                <a:latin typeface="Consolas,sans-serif"/>
              </a:rPr>
              <a:t>[,] array = </a:t>
            </a:r>
            <a:r>
              <a:rPr lang="en-US">
                <a:solidFill>
                  <a:srgbClr val="0000FF"/>
                </a:solidFill>
                <a:latin typeface="Consolas,sans-serif"/>
              </a:rPr>
              <a:t>new</a:t>
            </a:r>
            <a:r>
              <a:rPr lang="en-US">
                <a:latin typeface="Consolas,sans-serif"/>
              </a:rPr>
              <a:t> </a:t>
            </a:r>
            <a:r>
              <a:rPr lang="en-US">
                <a:solidFill>
                  <a:srgbClr val="0000FF"/>
                </a:solidFill>
                <a:latin typeface="Consolas,sans-serif"/>
              </a:rPr>
              <a:t>int</a:t>
            </a:r>
            <a:r>
              <a:rPr lang="en-US">
                <a:latin typeface="Consolas,sans-serif"/>
              </a:rPr>
              <a:t>[3,3]; </a:t>
            </a:r>
            <a:endParaRPr lang="en-US"/>
          </a:p>
        </p:txBody>
      </p:sp>
      <p:pic>
        <p:nvPicPr>
          <p:cNvPr id="5" name="Рисунок 5" descr="Зображення, що містить годинник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53607495-40A4-4FD3-99FF-B7160C7D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54" y="2949229"/>
            <a:ext cx="2827866" cy="1872651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81BCE0B6-B0BE-4507-BDA9-EFF8DE68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57" y="4943127"/>
            <a:ext cx="2295940" cy="1502333"/>
          </a:xfrm>
          <a:prstGeom prst="rect">
            <a:avLst/>
          </a:prstGeom>
        </p:spPr>
      </p:pic>
      <p:pic>
        <p:nvPicPr>
          <p:cNvPr id="11" name="Рисунок 11" descr="Зображення, що містить пончик, пампушка, інший, сидить&#10;&#10;Опис створено автоматично">
            <a:extLst>
              <a:ext uri="{FF2B5EF4-FFF2-40B4-BE49-F238E27FC236}">
                <a16:creationId xmlns:a16="http://schemas.microsoft.com/office/drawing/2014/main" id="{DD850B44-DDC2-404E-AA8F-78AC64B8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682" y="223275"/>
            <a:ext cx="871331" cy="820692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3BDF26B3-C87D-44B6-9729-E39647544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842" y="5412327"/>
            <a:ext cx="2743200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00803B-08D7-4C71-9FFA-87D859DD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135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Двовимірні масиви</a:t>
            </a:r>
            <a:endParaRPr lang="uk-UA" sz="3200">
              <a:latin typeface="Calibri"/>
              <a:cs typeface="Calibri Ligh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745E797-9D5E-46F9-ADE3-934BD598D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038" y="4135777"/>
            <a:ext cx="4107541" cy="1799317"/>
          </a:xfrm>
        </p:spPr>
      </p:pic>
      <p:pic>
        <p:nvPicPr>
          <p:cNvPr id="3" name="Рисунок 4" descr="Зображення, що містить годинник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10E88212-460F-41AC-9AC1-39D20A77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58" y="1360809"/>
            <a:ext cx="8089294" cy="2310912"/>
          </a:xfrm>
          <a:prstGeom prst="rect">
            <a:avLst/>
          </a:prstGeom>
        </p:spPr>
      </p:pic>
      <p:pic>
        <p:nvPicPr>
          <p:cNvPr id="9" name="Рисунок 8" descr="Зображення, що містить біла дошка&#10;&#10;Опис створено автоматично">
            <a:extLst>
              <a:ext uri="{FF2B5EF4-FFF2-40B4-BE49-F238E27FC236}">
                <a16:creationId xmlns:a16="http://schemas.microsoft.com/office/drawing/2014/main" id="{1D40E192-E8D3-46C4-A083-4E48D08A4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226" y="4827171"/>
            <a:ext cx="2295940" cy="1502333"/>
          </a:xfrm>
          <a:prstGeom prst="rect">
            <a:avLst/>
          </a:prstGeom>
        </p:spPr>
      </p:pic>
      <p:pic>
        <p:nvPicPr>
          <p:cNvPr id="5" name="Рисунок 11" descr="Зображення, що містить пончик, пампушка, інший, сидить&#10;&#10;Опис створено автоматично">
            <a:extLst>
              <a:ext uri="{FF2B5EF4-FFF2-40B4-BE49-F238E27FC236}">
                <a16:creationId xmlns:a16="http://schemas.microsoft.com/office/drawing/2014/main" id="{784EE944-3736-4B58-AD70-B18D3AA07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7682" y="223275"/>
            <a:ext cx="871331" cy="8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311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Тема Office</vt:lpstr>
      <vt:lpstr>PowerPoint Presentation</vt:lpstr>
      <vt:lpstr>Array / Масив</vt:lpstr>
      <vt:lpstr>Індекс / Index </vt:lpstr>
      <vt:lpstr>Одновимірний масив</vt:lpstr>
      <vt:lpstr>Одновимірний масив</vt:lpstr>
      <vt:lpstr>Способи створення одновимірних масивів</vt:lpstr>
      <vt:lpstr>Багатовимірні масиви</vt:lpstr>
      <vt:lpstr>Двовимірні масиви</vt:lpstr>
      <vt:lpstr>Двовимірні масиви</vt:lpstr>
      <vt:lpstr>Трьохвимірні масиви</vt:lpstr>
      <vt:lpstr>Трьохвимірні масиви</vt:lpstr>
      <vt:lpstr>Зубчасті масиви</vt:lpstr>
      <vt:lpstr>Ключове слово params</vt:lpstr>
      <vt:lpstr>Indexers / Індексатори</vt:lpstr>
      <vt:lpstr>Indexers / Індексатори</vt:lpstr>
      <vt:lpstr>Indexers / Індексатори</vt:lpstr>
      <vt:lpstr>Приклади / Examples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lastModifiedBy/>
  <cp:revision>326</cp:revision>
  <dcterms:created xsi:type="dcterms:W3CDTF">2020-07-19T13:07:42Z</dcterms:created>
  <dcterms:modified xsi:type="dcterms:W3CDTF">2020-11-12T16:53:12Z</dcterms:modified>
</cp:coreProperties>
</file>